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70" r:id="rId13"/>
    <p:sldId id="26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962C97-6B8B-E05C-359D-778B6D2354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61A68C7-3604-7600-254B-D22199F71B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310A63-AE5B-0994-496E-A3D0FDC699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2EABB-35C0-4E1D-A17C-CAE95CABEBF1}" type="datetimeFigureOut">
              <a:rPr lang="en-US" smtClean="0"/>
              <a:t>9/1/2023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138CE3-8D11-A12D-469B-DB8FA860FE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3F7731-A06A-E442-54CE-8EA18E3EAE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124C4-DBBE-4AAD-9ACD-D0FF1CBE6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0334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898687-6507-531E-838E-BE391491CB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53FEAD1-CA32-7FA4-865F-29669DFDD3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11FF6B-1C09-A836-1391-942D6B4D85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2EABB-35C0-4E1D-A17C-CAE95CABEBF1}" type="datetimeFigureOut">
              <a:rPr lang="en-US" smtClean="0"/>
              <a:t>9/1/2023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F5AF50-4A9A-5332-7813-3D14F99BBC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C5165F-F15B-91FB-BF8D-5415FEE86A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124C4-DBBE-4AAD-9ACD-D0FF1CBE6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2952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F20E320-CD46-2838-DFFB-393D37E98BB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97358D7-7CA6-4BA2-3F92-EF0D40858A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A49F4A-3DDE-330E-70D3-6999DF8DB1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2EABB-35C0-4E1D-A17C-CAE95CABEBF1}" type="datetimeFigureOut">
              <a:rPr lang="en-US" smtClean="0"/>
              <a:t>9/1/2023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96E215-5D80-53F5-242C-55A78F1288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02A14A-5533-CA8C-5514-9BC45FDA76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124C4-DBBE-4AAD-9ACD-D0FF1CBE6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8729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3C3EC7-9CFB-3D0E-0C32-7925E879DD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FD449D-30A2-6F00-8B8C-45AE67A65B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3D1C9B-C727-CA0A-802F-C4890E8E54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2EABB-35C0-4E1D-A17C-CAE95CABEBF1}" type="datetimeFigureOut">
              <a:rPr lang="en-US" smtClean="0"/>
              <a:t>9/1/2023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58233D-9676-8699-AE7B-6F1F4F4546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C1A843-2C37-3D42-8671-31FDE3792E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124C4-DBBE-4AAD-9ACD-D0FF1CBE6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7496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BC4C1B-59E7-4522-7CFA-D005655963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2179898-84F2-957C-9A73-C8986E0D07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49DF70-4A64-8853-7517-A3635A4523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2EABB-35C0-4E1D-A17C-CAE95CABEBF1}" type="datetimeFigureOut">
              <a:rPr lang="en-US" smtClean="0"/>
              <a:t>9/1/2023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B9FE71-B797-3FE6-AE53-CBD34B38F3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7B8272-CC3C-6CBF-C5CB-116773261E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124C4-DBBE-4AAD-9ACD-D0FF1CBE6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9491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FEDB49-2FA8-4AB0-12F5-764B077D75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E7E6B2-B8EF-6C21-505C-EF775A10CDE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02BBBAB-882B-366E-3593-DC7370648E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1C1CBBA-E62B-85AA-B5D5-9EDFCA8906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2EABB-35C0-4E1D-A17C-CAE95CABEBF1}" type="datetimeFigureOut">
              <a:rPr lang="en-US" smtClean="0"/>
              <a:t>9/1/2023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EB9A29-2481-054A-4DB6-C4A7DDCCF7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BC800E4-C7BA-DC45-9806-47912BB495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124C4-DBBE-4AAD-9ACD-D0FF1CBE6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2119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2D7A0A-4AA3-F644-1D9F-17528B388B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F5C8BA-F9A4-1DFC-E84E-BEADC98B18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D32B02C-5A29-7758-0642-130B12E454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6337E9D-0291-F68D-DF29-D9BD02F8CFD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C831E23-9035-CD95-5DDB-50390B12FF9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71B7C77-CD69-A2B6-26BE-F48AAC01F6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2EABB-35C0-4E1D-A17C-CAE95CABEBF1}" type="datetimeFigureOut">
              <a:rPr lang="en-US" smtClean="0"/>
              <a:t>9/1/2023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A05A8B4-0702-ACA4-9B02-074B209128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E1276CD-0188-47FD-5C2E-36858E820A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124C4-DBBE-4AAD-9ACD-D0FF1CBE6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1081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3C7E85-7544-E784-5574-0B14EA9DFF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0D34F77-7BAE-8A41-2D7E-DA6728660B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2EABB-35C0-4E1D-A17C-CAE95CABEBF1}" type="datetimeFigureOut">
              <a:rPr lang="en-US" smtClean="0"/>
              <a:t>9/1/2023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D647F78-19FB-A81B-37BB-71A159F532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642BCAF-59A7-07E1-9932-570F06A11D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124C4-DBBE-4AAD-9ACD-D0FF1CBE6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0264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397D146-7E30-AF4F-377E-898F402F81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2EABB-35C0-4E1D-A17C-CAE95CABEBF1}" type="datetimeFigureOut">
              <a:rPr lang="en-US" smtClean="0"/>
              <a:t>9/1/2023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0224976-0E52-B0E3-450D-440309EE11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7F73655-B34D-A8F4-198E-CC7C56D842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124C4-DBBE-4AAD-9ACD-D0FF1CBE6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5086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03FA0D-652F-0F9F-1604-C4DC500FD0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567371-0801-555D-907E-AB03536D5D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1508342-0368-5CD9-06E6-5BA094A1C0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0CE22A5-AEF3-9E29-D849-BB8FDD76FC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2EABB-35C0-4E1D-A17C-CAE95CABEBF1}" type="datetimeFigureOut">
              <a:rPr lang="en-US" smtClean="0"/>
              <a:t>9/1/2023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43270D3-3CD5-7818-FAAF-C6AE6AE983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BD79901-7F2A-22B9-6F19-8A5583EA9F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124C4-DBBE-4AAD-9ACD-D0FF1CBE6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7022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7C0F81-3F29-BDA3-FBB8-02978BE2B8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388531D-2A80-7416-F7CF-E7A0F79162B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07CFB2A-618F-31DD-1C6B-FD1A357DB3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0C2D42E-6EB8-A3AF-B132-71DCB734F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2EABB-35C0-4E1D-A17C-CAE95CABEBF1}" type="datetimeFigureOut">
              <a:rPr lang="en-US" smtClean="0"/>
              <a:t>9/1/2023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3B89D68-3A99-5207-49D7-18298242CA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EBF84C1-2875-361A-C24E-AA91F69FAD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124C4-DBBE-4AAD-9ACD-D0FF1CBE6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4043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28E7274-CF6A-50EF-C957-12D170A254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311D22-7034-8540-26D7-BC87090CF7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35970B-E71A-230B-E00B-2BF73D46E5A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22EABB-35C0-4E1D-A17C-CAE95CABEBF1}" type="datetimeFigureOut">
              <a:rPr lang="en-US" smtClean="0"/>
              <a:t>9/1/2023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D9D773-5ECB-1353-D55A-0001F8D373A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BDE991-6742-33D4-7A1E-9B46A61569D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E124C4-DBBE-4AAD-9ACD-D0FF1CBE6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9312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ECECD.BCU@ececd.nm.gov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nmececd.org/comprehensive-background-check-process/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ECECD.BCU@ececd.nm.gov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nm.state.identogo.com/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389ED6-E65D-5BD4-9864-68E37AE53FE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ECECD Background Check Process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4861000-6E50-C826-95F4-777BC3C271A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Background Check Fees Update</a:t>
            </a:r>
          </a:p>
        </p:txBody>
      </p:sp>
    </p:spTree>
    <p:extLst>
      <p:ext uri="{BB962C8B-B14F-4D97-AF65-F5344CB8AC3E}">
        <p14:creationId xmlns:p14="http://schemas.microsoft.com/office/powerpoint/2010/main" val="31345072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356BB1-11F3-4DFE-A40E-8A6198598F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19425" y="471196"/>
            <a:ext cx="9144000" cy="656792"/>
          </a:xfrm>
        </p:spPr>
        <p:txBody>
          <a:bodyPr>
            <a:noAutofit/>
          </a:bodyPr>
          <a:lstStyle/>
          <a:p>
            <a:r>
              <a:rPr lang="en-US" sz="4000" dirty="0"/>
              <a:t>Select Billing Account for Payment Method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1EB3DE5-644F-1C60-194F-AF764EB5D41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43025" y="1578006"/>
            <a:ext cx="3432357" cy="2683276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47EBF857-2446-7BDD-3A62-A4227D9C8C2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90456" y="2114781"/>
            <a:ext cx="4695825" cy="1609725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9D77C31B-AFD5-873A-4208-60D55DBBE5A4}"/>
              </a:ext>
            </a:extLst>
          </p:cNvPr>
          <p:cNvSpPr txBox="1"/>
          <p:nvPr/>
        </p:nvSpPr>
        <p:spPr>
          <a:xfrm>
            <a:off x="4173442" y="4261282"/>
            <a:ext cx="6486356" cy="141577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2" algn="l" fontAlgn="base"/>
            <a:r>
              <a:rPr lang="en-US" sz="1600" b="1" i="1" dirty="0">
                <a:solidFill>
                  <a:srgbClr val="666666"/>
                </a:solidFill>
                <a:effectLst/>
                <a:latin typeface="Work Sans" pitchFamily="2" charset="0"/>
              </a:rPr>
              <a:t>(Note: Please ensure all your information has been entered correctly prior to submitting) </a:t>
            </a:r>
          </a:p>
          <a:p>
            <a:pPr lvl="2" algn="l" fontAlgn="base"/>
            <a:r>
              <a:rPr lang="en-US" sz="1600" b="1" i="1" dirty="0">
                <a:solidFill>
                  <a:srgbClr val="666666"/>
                </a:solidFill>
                <a:effectLst/>
                <a:latin typeface="Work Sans" pitchFamily="2" charset="0"/>
              </a:rPr>
              <a:t>You </a:t>
            </a:r>
            <a:r>
              <a:rPr lang="en-US" sz="1600" b="1" i="1" u="sng" dirty="0">
                <a:solidFill>
                  <a:srgbClr val="666666"/>
                </a:solidFill>
                <a:effectLst/>
                <a:latin typeface="Work Sans" pitchFamily="2" charset="0"/>
              </a:rPr>
              <a:t>cannot</a:t>
            </a:r>
            <a:r>
              <a:rPr lang="en-US" sz="1600" b="1" i="1" dirty="0">
                <a:solidFill>
                  <a:srgbClr val="666666"/>
                </a:solidFill>
                <a:effectLst/>
                <a:latin typeface="Work Sans" pitchFamily="2" charset="0"/>
              </a:rPr>
              <a:t> go back once you select Continue</a:t>
            </a:r>
          </a:p>
          <a:p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69881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356BB1-11F3-4DFE-A40E-8A6198598F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4228145"/>
            <a:ext cx="9144000" cy="656792"/>
          </a:xfrm>
        </p:spPr>
        <p:txBody>
          <a:bodyPr>
            <a:noAutofit/>
          </a:bodyPr>
          <a:lstStyle/>
          <a:p>
            <a:r>
              <a:rPr lang="en-US" sz="4000" b="1" dirty="0"/>
              <a:t>Next Steps:</a:t>
            </a:r>
            <a:br>
              <a:rPr lang="en-US" sz="4000" dirty="0"/>
            </a:br>
            <a:r>
              <a:rPr lang="en-US" sz="3200" dirty="0"/>
              <a:t>Once submitted Fingerprint receipt will be emailed to address provided during registration</a:t>
            </a:r>
            <a:br>
              <a:rPr lang="en-US" sz="3200" dirty="0"/>
            </a:br>
            <a:br>
              <a:rPr lang="en-US" sz="3200" dirty="0"/>
            </a:br>
            <a:r>
              <a:rPr lang="en-US" sz="3200" dirty="0"/>
              <a:t>- Applicant must be fingerprinted at location selected on the date and time</a:t>
            </a:r>
            <a:br>
              <a:rPr lang="en-US" sz="3200" dirty="0"/>
            </a:br>
            <a:br>
              <a:rPr lang="en-US" sz="3200" dirty="0"/>
            </a:br>
            <a:r>
              <a:rPr lang="en-US" sz="3200" dirty="0"/>
              <a:t>- Once applicant has been fingerprinted, please submit appropriate ECECD Background Check application to: </a:t>
            </a:r>
            <a:r>
              <a:rPr lang="en-US" sz="3200" dirty="0">
                <a:hlinkClick r:id="rId3"/>
              </a:rPr>
              <a:t>ECECD.BCU@ececd.nm.gov</a:t>
            </a:r>
            <a:endParaRPr lang="en-US" sz="32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4FEB64A-BD0A-9A47-CF2E-81CC34BC9D39}"/>
              </a:ext>
            </a:extLst>
          </p:cNvPr>
          <p:cNvSpPr txBox="1"/>
          <p:nvPr/>
        </p:nvSpPr>
        <p:spPr>
          <a:xfrm>
            <a:off x="3328386" y="5206728"/>
            <a:ext cx="7129509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800" dirty="0">
                <a:latin typeface="+mj-lt"/>
              </a:rPr>
              <a:t>Updated applications can be found at: </a:t>
            </a:r>
            <a:br>
              <a:rPr lang="en-US" sz="2800" dirty="0">
                <a:latin typeface="+mj-lt"/>
              </a:rPr>
            </a:br>
            <a:r>
              <a:rPr lang="en-US" sz="2800" dirty="0">
                <a:latin typeface="+mj-lt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https://www.nmececd.org/comprehensive-background-check-process/</a:t>
            </a:r>
            <a:endParaRPr lang="en-US" sz="2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9063976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356BB1-11F3-4DFE-A40E-8A6198598F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88488" y="5133668"/>
            <a:ext cx="9590843" cy="656792"/>
          </a:xfrm>
        </p:spPr>
        <p:txBody>
          <a:bodyPr>
            <a:noAutofit/>
          </a:bodyPr>
          <a:lstStyle/>
          <a:p>
            <a:r>
              <a:rPr lang="en-US" sz="4000" b="1" dirty="0"/>
              <a:t>Notice:</a:t>
            </a:r>
            <a:br>
              <a:rPr lang="en-US" sz="4000" b="1" dirty="0"/>
            </a:br>
            <a:br>
              <a:rPr lang="en-US" sz="4000" dirty="0"/>
            </a:br>
            <a:r>
              <a:rPr lang="en-US" sz="3200" dirty="0"/>
              <a:t>ECECD Background Check Unit will </a:t>
            </a:r>
            <a:r>
              <a:rPr lang="en-US" sz="3200" u="sng" dirty="0"/>
              <a:t>no</a:t>
            </a:r>
            <a:r>
              <a:rPr lang="en-US" sz="3200" dirty="0"/>
              <a:t> longer accept fingerprint submissions other than the ECECD ORI below:</a:t>
            </a:r>
            <a:br>
              <a:rPr lang="en-US" sz="3200" dirty="0"/>
            </a:br>
            <a:br>
              <a:rPr lang="en-US" sz="3200" dirty="0"/>
            </a:br>
            <a:r>
              <a:rPr lang="en-US" sz="3200" dirty="0"/>
              <a:t>ECECD ORI number is: </a:t>
            </a:r>
            <a:br>
              <a:rPr lang="en-US" sz="3200" dirty="0"/>
            </a:br>
            <a:r>
              <a:rPr lang="en-US" sz="3600" b="1" dirty="0">
                <a:solidFill>
                  <a:srgbClr val="FF0000"/>
                </a:solidFill>
              </a:rPr>
              <a:t>NM931220Z</a:t>
            </a:r>
            <a:br>
              <a:rPr lang="en-US" sz="3600" b="1" dirty="0">
                <a:solidFill>
                  <a:srgbClr val="FF0000"/>
                </a:solidFill>
              </a:rPr>
            </a:br>
            <a:br>
              <a:rPr lang="en-US" sz="3600" b="1" dirty="0">
                <a:solidFill>
                  <a:srgbClr val="FF0000"/>
                </a:solidFill>
              </a:rPr>
            </a:br>
            <a:r>
              <a:rPr lang="en-US" sz="3200" dirty="0"/>
              <a:t>Billing Account Number:</a:t>
            </a:r>
            <a:br>
              <a:rPr lang="en-US" sz="3600" b="1" dirty="0">
                <a:solidFill>
                  <a:srgbClr val="FF0000"/>
                </a:solidFill>
              </a:rPr>
            </a:br>
            <a:r>
              <a:rPr lang="en-US" sz="3600" b="1" dirty="0">
                <a:solidFill>
                  <a:srgbClr val="FF0000"/>
                </a:solidFill>
              </a:rPr>
              <a:t>ZNM0F0059</a:t>
            </a:r>
          </a:p>
        </p:txBody>
      </p:sp>
    </p:spTree>
    <p:extLst>
      <p:ext uri="{BB962C8B-B14F-4D97-AF65-F5344CB8AC3E}">
        <p14:creationId xmlns:p14="http://schemas.microsoft.com/office/powerpoint/2010/main" val="26216723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356BB1-11F3-4DFE-A40E-8A6198598F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4583252"/>
            <a:ext cx="9144000" cy="656792"/>
          </a:xfrm>
        </p:spPr>
        <p:txBody>
          <a:bodyPr>
            <a:noAutofit/>
          </a:bodyPr>
          <a:lstStyle/>
          <a:p>
            <a:r>
              <a:rPr lang="en-US" sz="4000" b="1" dirty="0"/>
              <a:t>Questions?</a:t>
            </a:r>
            <a:br>
              <a:rPr lang="en-US" sz="4000" b="1" dirty="0"/>
            </a:br>
            <a:br>
              <a:rPr lang="en-US" sz="4000" b="1" dirty="0"/>
            </a:br>
            <a:br>
              <a:rPr lang="en-US" sz="4000" dirty="0"/>
            </a:br>
            <a:r>
              <a:rPr lang="en-US" sz="3600" b="1" dirty="0"/>
              <a:t>Contact:</a:t>
            </a:r>
            <a:br>
              <a:rPr lang="en-US" sz="3200" dirty="0"/>
            </a:br>
            <a:r>
              <a:rPr lang="en-US" sz="3200" dirty="0"/>
              <a:t>ECECD Background Check Unit</a:t>
            </a:r>
            <a:br>
              <a:rPr lang="en-US" sz="3200" dirty="0"/>
            </a:br>
            <a:r>
              <a:rPr lang="en-US" sz="3200" dirty="0">
                <a:hlinkClick r:id="rId3"/>
              </a:rPr>
              <a:t>ECECD.BCU@ececd.nm.gov</a:t>
            </a:r>
            <a:br>
              <a:rPr lang="en-US" sz="3200" dirty="0"/>
            </a:br>
            <a:r>
              <a:rPr lang="en-US" sz="3200" dirty="0"/>
              <a:t>505-827-9910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9760972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356BB1-11F3-4DFE-A40E-8A6198598F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9654" y="495983"/>
            <a:ext cx="10472691" cy="1801236"/>
          </a:xfrm>
        </p:spPr>
        <p:txBody>
          <a:bodyPr>
            <a:noAutofit/>
          </a:bodyPr>
          <a:lstStyle/>
          <a:p>
            <a:r>
              <a:rPr lang="en-US" sz="4000" dirty="0"/>
              <a:t>NM ECECD Background Check Unit process to waive the fingerprint registration fee for </a:t>
            </a:r>
            <a:br>
              <a:rPr lang="en-US" sz="4000" dirty="0"/>
            </a:br>
            <a:r>
              <a:rPr lang="en-US" sz="4000" dirty="0"/>
              <a:t>Child Care Providers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F33A4AFB-B6DC-6F4C-006D-D467EA291A5E}"/>
              </a:ext>
            </a:extLst>
          </p:cNvPr>
          <p:cNvSpPr txBox="1">
            <a:spLocks/>
          </p:cNvSpPr>
          <p:nvPr/>
        </p:nvSpPr>
        <p:spPr>
          <a:xfrm>
            <a:off x="2394785" y="2628598"/>
            <a:ext cx="9144000" cy="57294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>
                <a:hlinkClick r:id="rId3"/>
              </a:rPr>
              <a:t>https://nm.state.identogo.com</a:t>
            </a:r>
            <a:endParaRPr lang="en-US" sz="400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FCC2E25-08AF-7F48-3855-8905529FEE2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94807" y="3532921"/>
            <a:ext cx="6743956" cy="2914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5323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356BB1-11F3-4DFE-A40E-8A6198598F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31637" y="517235"/>
            <a:ext cx="9144000" cy="1191635"/>
          </a:xfrm>
        </p:spPr>
        <p:txBody>
          <a:bodyPr>
            <a:noAutofit/>
          </a:bodyPr>
          <a:lstStyle/>
          <a:p>
            <a:r>
              <a:rPr lang="en-US" sz="4000" dirty="0"/>
              <a:t>To register applicant for fingerprinting select “Schedule a New Appointment”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C32BAEB-AFC6-5CEF-CB50-5B3D3594304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599" y="1891828"/>
            <a:ext cx="11172826" cy="48286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85022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356BB1-11F3-4DFE-A40E-8A6198598F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56747" y="1143000"/>
            <a:ext cx="9144000" cy="656792"/>
          </a:xfrm>
        </p:spPr>
        <p:txBody>
          <a:bodyPr>
            <a:noAutofit/>
          </a:bodyPr>
          <a:lstStyle/>
          <a:p>
            <a:r>
              <a:rPr lang="en-US" sz="4000" dirty="0"/>
              <a:t>Enter ORI Number and fingerprint reason based on options below and select Go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B2E9629B-CF36-7B66-CCFD-AE2A80EB1B1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82587" y="2677692"/>
            <a:ext cx="3447139" cy="2635593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2614DF34-8A81-4A7E-1AD9-ADE3BD667EBE}"/>
              </a:ext>
            </a:extLst>
          </p:cNvPr>
          <p:cNvSpPr txBox="1"/>
          <p:nvPr/>
        </p:nvSpPr>
        <p:spPr>
          <a:xfrm>
            <a:off x="909259" y="2191082"/>
            <a:ext cx="6097554" cy="25853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fontAlgn="base"/>
            <a:r>
              <a:rPr lang="en-US" b="0" i="0" dirty="0">
                <a:solidFill>
                  <a:srgbClr val="666666"/>
                </a:solidFill>
                <a:effectLst/>
                <a:latin typeface="Work Sans" pitchFamily="2" charset="0"/>
              </a:rPr>
              <a:t>Fingerprint Reasons:</a:t>
            </a:r>
          </a:p>
          <a:p>
            <a:pPr algn="l" fontAlgn="base"/>
            <a:endParaRPr lang="en-US" dirty="0">
              <a:solidFill>
                <a:srgbClr val="666666"/>
              </a:solidFill>
              <a:latin typeface="Work Sans" pitchFamily="2" charset="0"/>
            </a:endParaRPr>
          </a:p>
          <a:p>
            <a:pPr algn="l" fontAlgn="base"/>
            <a:r>
              <a:rPr lang="en-US" b="1" i="1" dirty="0">
                <a:solidFill>
                  <a:srgbClr val="666666"/>
                </a:solidFill>
                <a:effectLst/>
                <a:latin typeface="Work Sans" pitchFamily="2" charset="0"/>
              </a:rPr>
              <a:t>5-year background check renewal, select</a:t>
            </a:r>
            <a:r>
              <a:rPr lang="en-US" b="0" i="0" dirty="0">
                <a:solidFill>
                  <a:srgbClr val="666666"/>
                </a:solidFill>
                <a:effectLst/>
                <a:latin typeface="Work Sans" pitchFamily="2" charset="0"/>
              </a:rPr>
              <a:t>: NMSA 9-29-8-1 ECECD EMPL-facilities, home programs, depart-</a:t>
            </a:r>
            <a:r>
              <a:rPr lang="en-US" b="0" i="0" dirty="0" err="1">
                <a:solidFill>
                  <a:srgbClr val="666666"/>
                </a:solidFill>
                <a:effectLst/>
                <a:latin typeface="Work Sans" pitchFamily="2" charset="0"/>
              </a:rPr>
              <a:t>cont</a:t>
            </a:r>
            <a:r>
              <a:rPr lang="en-US" b="0" i="0" dirty="0">
                <a:solidFill>
                  <a:srgbClr val="666666"/>
                </a:solidFill>
                <a:effectLst/>
                <a:latin typeface="Work Sans" pitchFamily="2" charset="0"/>
              </a:rPr>
              <a:t> prov</a:t>
            </a: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en-US" b="1" i="1" dirty="0">
                <a:solidFill>
                  <a:srgbClr val="666666"/>
                </a:solidFill>
                <a:effectLst/>
                <a:latin typeface="Work Sans" pitchFamily="2" charset="0"/>
              </a:rPr>
              <a:t>Volunteer, select</a:t>
            </a:r>
            <a:r>
              <a:rPr lang="en-US" b="0" i="0" dirty="0">
                <a:solidFill>
                  <a:srgbClr val="666666"/>
                </a:solidFill>
                <a:effectLst/>
                <a:latin typeface="Work Sans" pitchFamily="2" charset="0"/>
              </a:rPr>
              <a:t>: NMSA 9-29-8-1 ECECD VOLS-facilities, home programs, depart-</a:t>
            </a:r>
            <a:r>
              <a:rPr lang="en-US" b="0" i="0" dirty="0" err="1">
                <a:solidFill>
                  <a:srgbClr val="666666"/>
                </a:solidFill>
                <a:effectLst/>
                <a:latin typeface="Work Sans" pitchFamily="2" charset="0"/>
              </a:rPr>
              <a:t>cont</a:t>
            </a:r>
            <a:r>
              <a:rPr lang="en-US" b="0" i="0" dirty="0">
                <a:solidFill>
                  <a:srgbClr val="666666"/>
                </a:solidFill>
                <a:effectLst/>
                <a:latin typeface="Work Sans" pitchFamily="2" charset="0"/>
              </a:rPr>
              <a:t> prov</a:t>
            </a: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en-US" b="1" i="1" dirty="0">
                <a:solidFill>
                  <a:srgbClr val="666666"/>
                </a:solidFill>
                <a:effectLst/>
                <a:latin typeface="Work Sans" pitchFamily="2" charset="0"/>
              </a:rPr>
              <a:t>New Applicant, select</a:t>
            </a:r>
            <a:r>
              <a:rPr lang="en-US" b="0" i="0" dirty="0">
                <a:solidFill>
                  <a:srgbClr val="666666"/>
                </a:solidFill>
                <a:effectLst/>
                <a:latin typeface="Work Sans" pitchFamily="2" charset="0"/>
              </a:rPr>
              <a:t>: NMSA 9-29-8-1 ECECD applicant facility/home program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83707844-4B44-7EC7-E416-6C0469E3EBF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46036" y="2191083"/>
            <a:ext cx="5412341" cy="299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70964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356BB1-11F3-4DFE-A40E-8A6198598F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56747" y="1143000"/>
            <a:ext cx="9144000" cy="656792"/>
          </a:xfrm>
        </p:spPr>
        <p:txBody>
          <a:bodyPr>
            <a:noAutofit/>
          </a:bodyPr>
          <a:lstStyle/>
          <a:p>
            <a:r>
              <a:rPr lang="en-US" sz="4000" dirty="0"/>
              <a:t>Sign authorization form and select Go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C5DD99B-9053-BC7B-8734-3C350414DA0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9126" y="2057399"/>
            <a:ext cx="11103180" cy="4392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35839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356BB1-11F3-4DFE-A40E-8A6198598F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56747" y="1143000"/>
            <a:ext cx="9144000" cy="656792"/>
          </a:xfrm>
        </p:spPr>
        <p:txBody>
          <a:bodyPr>
            <a:noAutofit/>
          </a:bodyPr>
          <a:lstStyle/>
          <a:p>
            <a:r>
              <a:rPr lang="en-US" sz="4000" dirty="0"/>
              <a:t>Select Location by Zip Code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92B593D-037C-831B-9B64-E3BAF7C8C2F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301376"/>
            <a:ext cx="12192000" cy="22552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39526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356BB1-11F3-4DFE-A40E-8A6198598F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56747" y="1143000"/>
            <a:ext cx="9144000" cy="656792"/>
          </a:xfrm>
        </p:spPr>
        <p:txBody>
          <a:bodyPr>
            <a:noAutofit/>
          </a:bodyPr>
          <a:lstStyle/>
          <a:p>
            <a:r>
              <a:rPr lang="en-US" sz="4000" dirty="0"/>
              <a:t>Schedule Appointment for Fingerprinting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ED9ED0B-C4C7-7FD3-F29B-78DB4B6C4CA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888317"/>
            <a:ext cx="12192000" cy="5040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57049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356BB1-11F3-4DFE-A40E-8A6198598F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56747" y="1143000"/>
            <a:ext cx="9144000" cy="656792"/>
          </a:xfrm>
        </p:spPr>
        <p:txBody>
          <a:bodyPr>
            <a:noAutofit/>
          </a:bodyPr>
          <a:lstStyle/>
          <a:p>
            <a:r>
              <a:rPr lang="en-US" sz="4000" dirty="0"/>
              <a:t>Enter Applicant Contact and Demographic Information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F8A94B7F-5022-D7F4-E839-8747F5AEC60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688840"/>
            <a:ext cx="12192000" cy="5169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21289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356BB1-11F3-4DFE-A40E-8A6198598F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19425" y="471196"/>
            <a:ext cx="9144000" cy="656792"/>
          </a:xfrm>
        </p:spPr>
        <p:txBody>
          <a:bodyPr>
            <a:noAutofit/>
          </a:bodyPr>
          <a:lstStyle/>
          <a:p>
            <a:r>
              <a:rPr lang="en-US" sz="4000" dirty="0"/>
              <a:t>Confirm Entries prior to selecting Go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7D72CE4-4A4F-04E5-6598-BB5BD1F6D30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2660" y="1127988"/>
            <a:ext cx="10955045" cy="5504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41020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255</TotalTime>
  <Words>302</Words>
  <Application>Microsoft Office PowerPoint</Application>
  <PresentationFormat>Widescreen</PresentationFormat>
  <Paragraphs>25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Work Sans</vt:lpstr>
      <vt:lpstr>Office Theme</vt:lpstr>
      <vt:lpstr>ECECD Background Check Process</vt:lpstr>
      <vt:lpstr>NM ECECD Background Check Unit process to waive the fingerprint registration fee for  Child Care Providers</vt:lpstr>
      <vt:lpstr>To register applicant for fingerprinting select “Schedule a New Appointment”</vt:lpstr>
      <vt:lpstr>Enter ORI Number and fingerprint reason based on options below and select Go</vt:lpstr>
      <vt:lpstr>Sign authorization form and select Go</vt:lpstr>
      <vt:lpstr>Select Location by Zip Code</vt:lpstr>
      <vt:lpstr>Schedule Appointment for Fingerprinting</vt:lpstr>
      <vt:lpstr>Enter Applicant Contact and Demographic Information</vt:lpstr>
      <vt:lpstr>Confirm Entries prior to selecting Go</vt:lpstr>
      <vt:lpstr>Select Billing Account for Payment Method</vt:lpstr>
      <vt:lpstr>Next Steps: Once submitted Fingerprint receipt will be emailed to address provided during registration  - Applicant must be fingerprinted at location selected on the date and time  - Once applicant has been fingerprinted, please submit appropriate ECECD Background Check application to: ECECD.BCU@ececd.nm.gov</vt:lpstr>
      <vt:lpstr>Notice:  ECECD Background Check Unit will no longer accept fingerprint submissions other than the ECECD ORI below:  ECECD ORI number is:  NM931220Z  Billing Account Number: ZNM0F0059</vt:lpstr>
      <vt:lpstr>Questions?   Contact: ECECD Background Check Unit ECECD.BCU@ececd.nm.gov 505-827-9910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ECECD Background Check Process</dc:title>
  <dc:creator>Trujillo, Melissa, ECECD</dc:creator>
  <cp:lastModifiedBy>Trujillo, Melissa, ECECD</cp:lastModifiedBy>
  <cp:revision>5</cp:revision>
  <dcterms:created xsi:type="dcterms:W3CDTF">2023-05-01T20:30:16Z</dcterms:created>
  <dcterms:modified xsi:type="dcterms:W3CDTF">2023-09-01T18:11:11Z</dcterms:modified>
</cp:coreProperties>
</file>